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9" r:id="rId2"/>
    <p:sldId id="290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286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3" autoAdjust="0"/>
    <p:restoredTop sz="94660"/>
  </p:normalViewPr>
  <p:slideViewPr>
    <p:cSldViewPr>
      <p:cViewPr varScale="1">
        <p:scale>
          <a:sx n="76" d="100"/>
          <a:sy n="76" d="100"/>
        </p:scale>
        <p:origin x="75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2017-11-18</a:t>
            </a:fld>
            <a:endParaRPr lang="ko-KR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E50649B-2B3F-4B3F-B34C-B6165FFF26D5}" type="datetimeFigureOut">
              <a:rPr lang="ko-KR" altLang="en-US" smtClean="0"/>
              <a:t>2017-11-18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5278" y="1761244"/>
            <a:ext cx="4822969" cy="332393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761244"/>
            <a:ext cx="3758716" cy="3323939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251520" y="908720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/>
              <a:t>폴란드 데본기 중기의 지층에서 발견된 </a:t>
            </a:r>
            <a:r>
              <a:rPr lang="ko-KR" altLang="en-US" dirty="0" err="1"/>
              <a:t>테트라포드의</a:t>
            </a:r>
            <a:r>
              <a:rPr lang="ko-KR" altLang="en-US" dirty="0"/>
              <a:t> 발자국 화석 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115616" y="5562539"/>
            <a:ext cx="59584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http://www.rationalitynow.com/blog/2010/01/07/new-tetrapod-footprints-found/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30986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556792"/>
            <a:ext cx="6666538" cy="4115147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1331640" y="908720"/>
            <a:ext cx="2969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/>
              <a:t>고생대 석탄기 숲의 상상도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187624" y="5805264"/>
            <a:ext cx="56886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http://www.bbc.co.uk/nature/history_of_the_earth/Carboniferous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92122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832" y="1340768"/>
            <a:ext cx="3436433" cy="3744416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1691680" y="417438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err="1"/>
              <a:t>플라이오세</a:t>
            </a:r>
            <a:r>
              <a:rPr lang="ko-KR" altLang="en-US" dirty="0"/>
              <a:t> 초기에 발견되는 영장류 </a:t>
            </a:r>
            <a:r>
              <a:rPr lang="ko-KR" altLang="en-US" dirty="0" err="1"/>
              <a:t>플레시오레스테스</a:t>
            </a:r>
            <a:r>
              <a:rPr lang="ko-KR" altLang="en-US" dirty="0"/>
              <a:t> </a:t>
            </a:r>
            <a:r>
              <a:rPr lang="ko-KR" altLang="en-US" dirty="0" err="1"/>
              <a:t>나시미엔티</a:t>
            </a:r>
            <a:r>
              <a:rPr lang="ko-KR" altLang="en-US" dirty="0"/>
              <a:t> </a:t>
            </a:r>
            <a:r>
              <a:rPr lang="en-US" altLang="ko-KR" dirty="0"/>
              <a:t>(</a:t>
            </a:r>
            <a:r>
              <a:rPr lang="en-US" altLang="ko-KR" dirty="0" err="1"/>
              <a:t>Plesiolestes</a:t>
            </a:r>
            <a:r>
              <a:rPr lang="en-US" altLang="ko-KR" dirty="0"/>
              <a:t> </a:t>
            </a:r>
            <a:r>
              <a:rPr lang="en-US" altLang="ko-KR" dirty="0" err="1"/>
              <a:t>nacimienti</a:t>
            </a:r>
            <a:r>
              <a:rPr lang="en-US" altLang="ko-KR" dirty="0"/>
              <a:t>)</a:t>
            </a:r>
            <a:r>
              <a:rPr lang="ko-KR" altLang="en-US" dirty="0"/>
              <a:t>의 화석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2766714" y="5589240"/>
            <a:ext cx="63904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http://www.sciencedirect.com/science/article/pii/S0047248412001613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740571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1124744"/>
            <a:ext cx="5715000" cy="489585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1619672" y="332656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err="1"/>
              <a:t>플라이오세</a:t>
            </a:r>
            <a:r>
              <a:rPr lang="ko-KR" altLang="en-US" dirty="0"/>
              <a:t> 후기의 </a:t>
            </a:r>
            <a:r>
              <a:rPr lang="ko-KR" altLang="en-US" dirty="0" err="1"/>
              <a:t>플레시아다피스</a:t>
            </a:r>
            <a:r>
              <a:rPr lang="en-US" altLang="ko-KR" dirty="0"/>
              <a:t>(</a:t>
            </a:r>
            <a:r>
              <a:rPr lang="en-US" altLang="ko-KR" dirty="0" err="1"/>
              <a:t>Plesiadapis</a:t>
            </a:r>
            <a:r>
              <a:rPr lang="en-US" altLang="ko-KR" dirty="0"/>
              <a:t>)</a:t>
            </a:r>
            <a:r>
              <a:rPr lang="ko-KR" altLang="en-US" dirty="0"/>
              <a:t>의 복원도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2267744" y="6304850"/>
            <a:ext cx="61024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http://dinosaurs.about.com/od/mesozoicmammals/p/plesiadapis.htm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2588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548680"/>
            <a:ext cx="6564568" cy="5013176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1331640" y="179348"/>
            <a:ext cx="4828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err="1"/>
              <a:t>Sahelanthropus</a:t>
            </a:r>
            <a:r>
              <a:rPr lang="en-US" altLang="ko-KR" dirty="0"/>
              <a:t> </a:t>
            </a:r>
            <a:r>
              <a:rPr lang="en-US" altLang="ko-KR" dirty="0" err="1" smtClean="0"/>
              <a:t>tchadensis</a:t>
            </a:r>
            <a:r>
              <a:rPr lang="ko-KR" altLang="en-US" dirty="0" smtClean="0"/>
              <a:t>의 남성 성체 모델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331640" y="6027003"/>
            <a:ext cx="7272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https://commons.wikimedia.org/wiki/Category:Sahelanthropus_tchadensis#/media/File:Sahelantrophus_tchadensis_adult_male_-_head_model_-_Smithsonian_Museum_of_Natural_History_-_2012-05-17.jpg</a:t>
            </a:r>
            <a:endParaRPr lang="ko-KR" altLang="en-US" sz="1200" dirty="0"/>
          </a:p>
        </p:txBody>
      </p:sp>
      <p:sp>
        <p:nvSpPr>
          <p:cNvPr id="5" name="직사각형 4"/>
          <p:cNvSpPr/>
          <p:nvPr/>
        </p:nvSpPr>
        <p:spPr>
          <a:xfrm>
            <a:off x="1331702" y="5746522"/>
            <a:ext cx="4493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Smithsonian Museum of Natural History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31774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476672"/>
            <a:ext cx="4155122" cy="5541894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2627784" y="107340"/>
            <a:ext cx="1571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Homo </a:t>
            </a:r>
            <a:r>
              <a:rPr lang="en-US" altLang="ko-KR" dirty="0" err="1"/>
              <a:t>habilis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330097" y="6211669"/>
            <a:ext cx="6750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/>
              <a:t>https://commons.wikimedia.org/w/index.php?title=Special:Search&amp;search=homo+habilis&amp;fulltext=1&amp;profile=default&amp;searchToken=cs4pjgnrml73bmc0i6qqa2wmf#/media/File:Homo_habilis.JPG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038015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620688"/>
            <a:ext cx="4553007" cy="5258723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2339752" y="260648"/>
            <a:ext cx="2202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Homo </a:t>
            </a:r>
            <a:r>
              <a:rPr lang="en-US" altLang="ko-KR" dirty="0" smtClean="0"/>
              <a:t>erectus </a:t>
            </a:r>
            <a:r>
              <a:rPr lang="ko-KR" altLang="en-US" dirty="0" smtClean="0"/>
              <a:t>여성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331641" y="5924036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/>
              <a:t>Smithsonian Museum of Natural </a:t>
            </a:r>
            <a:r>
              <a:rPr lang="en-US" altLang="ko-KR" dirty="0" smtClean="0"/>
              <a:t>History</a:t>
            </a:r>
          </a:p>
          <a:p>
            <a:r>
              <a:rPr lang="en-US" altLang="ko-KR" sz="1200" dirty="0"/>
              <a:t>https://commons.wikimedia.org/wiki/Category:Homo_erectus_models#/media/File:Homo_erectus_adult_female_-_head_model_-_Smithsonian_Museum_of_Natural_History_-_2012-05-17.jpg</a:t>
            </a:r>
            <a:r>
              <a:rPr lang="en-US" altLang="ko-KR" dirty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27743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872" y="692696"/>
            <a:ext cx="2912585" cy="54501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29958" y="188640"/>
            <a:ext cx="5328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네안데르탈인</a:t>
            </a:r>
            <a:r>
              <a:rPr lang="en-US" altLang="ko-KR" dirty="0" smtClean="0"/>
              <a:t>(</a:t>
            </a:r>
            <a:r>
              <a:rPr lang="ko-KR" altLang="en-US" dirty="0" smtClean="0"/>
              <a:t>왼쪽</a:t>
            </a:r>
            <a:r>
              <a:rPr lang="en-US" altLang="ko-KR" dirty="0" smtClean="0"/>
              <a:t>)</a:t>
            </a:r>
            <a:r>
              <a:rPr lang="ko-KR" altLang="en-US" dirty="0" smtClean="0"/>
              <a:t>과 현대인</a:t>
            </a:r>
            <a:r>
              <a:rPr lang="en-US" altLang="ko-KR" dirty="0" smtClean="0"/>
              <a:t>(</a:t>
            </a:r>
            <a:r>
              <a:rPr lang="ko-KR" altLang="en-US" dirty="0" smtClean="0"/>
              <a:t>오른쪽</a:t>
            </a:r>
            <a:r>
              <a:rPr lang="en-US" altLang="ko-KR" dirty="0" smtClean="0"/>
              <a:t>)</a:t>
            </a:r>
            <a:r>
              <a:rPr lang="ko-KR" altLang="en-US" dirty="0" smtClean="0"/>
              <a:t>의 골격 비교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2699792" y="6162140"/>
            <a:ext cx="626004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Marcellin </a:t>
            </a:r>
            <a:r>
              <a:rPr lang="en-US" altLang="ko-KR" dirty="0" smtClean="0"/>
              <a:t>Boule</a:t>
            </a:r>
          </a:p>
          <a:p>
            <a:r>
              <a:rPr lang="en-US" altLang="ko-KR" sz="1200" dirty="0"/>
              <a:t>https://commons.wikimedia.org/wiki/Category:Neanderthal#/media/File:Boule1912.png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97161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6712"/>
            <a:ext cx="7316813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296561" y="143344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/>
              <a:t>고생대 이후 </a:t>
            </a:r>
            <a:r>
              <a:rPr lang="ko-KR" altLang="en-US" smtClean="0"/>
              <a:t>해양 </a:t>
            </a:r>
            <a:r>
              <a:rPr lang="ko-KR" altLang="en-US" dirty="0" err="1" smtClean="0"/>
              <a:t>생물종의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멸종률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411760" y="2708920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O-S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3068960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Late D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60032" y="1340768"/>
            <a:ext cx="624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P-</a:t>
            </a:r>
            <a:r>
              <a:rPr lang="en-US" dirty="0" err="1" smtClean="0"/>
              <a:t>Tr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508104" y="2708920"/>
            <a:ext cx="663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Tr-Jr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236296" y="249289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K-</a:t>
            </a:r>
            <a:r>
              <a:rPr lang="en-US" dirty="0" err="1" smtClean="0"/>
              <a:t>Pg</a:t>
            </a:r>
            <a:endParaRPr lang="en-US" dirty="0"/>
          </a:p>
        </p:txBody>
      </p:sp>
      <p:sp>
        <p:nvSpPr>
          <p:cNvPr id="9" name="직사각형 8"/>
          <p:cNvSpPr/>
          <p:nvPr/>
        </p:nvSpPr>
        <p:spPr>
          <a:xfrm>
            <a:off x="1521713" y="5517232"/>
            <a:ext cx="63904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en-US" sz="1200" dirty="0" smtClean="0"/>
              <a:t>http</a:t>
            </a:r>
            <a:r>
              <a:rPr lang="en-US" sz="1200" dirty="0"/>
              <a:t>://en.wikipedia.org/wiki/Mass_extinction#Major_extinction_events</a:t>
            </a:r>
          </a:p>
        </p:txBody>
      </p:sp>
    </p:spTree>
    <p:extLst>
      <p:ext uri="{BB962C8B-B14F-4D97-AF65-F5344CB8AC3E}">
        <p14:creationId xmlns:p14="http://schemas.microsoft.com/office/powerpoint/2010/main" val="2253015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332656"/>
            <a:ext cx="3276600" cy="45720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5013176"/>
            <a:ext cx="5400675" cy="160020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4139952" y="35529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dirty="0"/>
              <a:t>스코틀랜드 석탄기 초기의 지층에서 발견된 </a:t>
            </a:r>
            <a:r>
              <a:rPr lang="ko-KR" altLang="en-US" dirty="0" err="1"/>
              <a:t>양막류의</a:t>
            </a:r>
            <a:r>
              <a:rPr lang="ko-KR" altLang="en-US" dirty="0"/>
              <a:t> 일종인 </a:t>
            </a:r>
            <a:r>
              <a:rPr lang="en-US" altLang="ko-KR" dirty="0" err="1"/>
              <a:t>Casineria</a:t>
            </a:r>
            <a:r>
              <a:rPr lang="en-US" altLang="ko-KR" dirty="0"/>
              <a:t> </a:t>
            </a:r>
            <a:r>
              <a:rPr lang="en-US" altLang="ko-KR" dirty="0" err="1"/>
              <a:t>kiddi</a:t>
            </a:r>
            <a:r>
              <a:rPr lang="en-US" altLang="ko-KR" dirty="0"/>
              <a:t> </a:t>
            </a:r>
            <a:r>
              <a:rPr lang="ko-KR" altLang="en-US" dirty="0"/>
              <a:t>화석</a:t>
            </a:r>
            <a:r>
              <a:rPr lang="en-US" altLang="ko-KR" dirty="0"/>
              <a:t>(</a:t>
            </a:r>
            <a:r>
              <a:rPr lang="ko-KR" altLang="en-US" dirty="0"/>
              <a:t>위</a:t>
            </a:r>
            <a:r>
              <a:rPr lang="en-US" altLang="ko-KR" dirty="0"/>
              <a:t>)</a:t>
            </a:r>
            <a:r>
              <a:rPr lang="ko-KR" altLang="en-US" dirty="0"/>
              <a:t>와 추측된 실제 모습</a:t>
            </a:r>
            <a:r>
              <a:rPr lang="en-US" altLang="ko-KR" dirty="0"/>
              <a:t>(</a:t>
            </a:r>
            <a:r>
              <a:rPr lang="ko-KR" altLang="en-US" dirty="0"/>
              <a:t>아래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4131511" y="38610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dirty="0"/>
              <a:t>http://palaeos.com/vertebrates/amniota/stem_amniotes.html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45009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045642"/>
            <a:ext cx="1970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양막류</a:t>
            </a:r>
            <a:r>
              <a:rPr lang="en-US" altLang="ko-KR" dirty="0" smtClean="0"/>
              <a:t>(</a:t>
            </a:r>
            <a:r>
              <a:rPr lang="en-US" altLang="ko-KR" dirty="0" smtClean="0"/>
              <a:t>amniotes)</a:t>
            </a:r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059832" y="2204864"/>
            <a:ext cx="1937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단궁류</a:t>
            </a:r>
            <a:r>
              <a:rPr lang="en-US" altLang="ko-KR" dirty="0" smtClean="0"/>
              <a:t>(</a:t>
            </a:r>
            <a:r>
              <a:rPr lang="en-US" altLang="ko-KR" dirty="0" smtClean="0"/>
              <a:t>Synapsid)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59832" y="3573016"/>
            <a:ext cx="2045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용궁류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Sauropsid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cxnSp>
        <p:nvCxnSpPr>
          <p:cNvPr id="9" name="직선 연결선 8"/>
          <p:cNvCxnSpPr>
            <a:stCxn id="2" idx="3"/>
            <a:endCxn id="3" idx="1"/>
          </p:cNvCxnSpPr>
          <p:nvPr/>
        </p:nvCxnSpPr>
        <p:spPr>
          <a:xfrm flipV="1">
            <a:off x="2581651" y="2389530"/>
            <a:ext cx="478181" cy="8407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>
            <a:stCxn id="2" idx="3"/>
            <a:endCxn id="4" idx="1"/>
          </p:cNvCxnSpPr>
          <p:nvPr/>
        </p:nvCxnSpPr>
        <p:spPr>
          <a:xfrm>
            <a:off x="2581651" y="3230308"/>
            <a:ext cx="478181" cy="5273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963796" y="220486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포유류</a:t>
            </a:r>
            <a:endParaRPr lang="ko-KR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079213" y="422108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조류</a:t>
            </a:r>
            <a:endParaRPr lang="ko-KR" altLang="en-US" dirty="0"/>
          </a:p>
        </p:txBody>
      </p:sp>
      <p:cxnSp>
        <p:nvCxnSpPr>
          <p:cNvPr id="15" name="직선 연결선 14"/>
          <p:cNvCxnSpPr/>
          <p:nvPr/>
        </p:nvCxnSpPr>
        <p:spPr>
          <a:xfrm>
            <a:off x="5105520" y="2389530"/>
            <a:ext cx="17862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>
            <a:off x="5105520" y="3757682"/>
            <a:ext cx="18582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079213" y="315026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파충류</a:t>
            </a:r>
            <a:endParaRPr lang="ko-KR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109555" y="36450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공룡</a:t>
            </a:r>
            <a:endParaRPr lang="ko-KR" altLang="en-US"/>
          </a:p>
        </p:txBody>
      </p:sp>
      <p:cxnSp>
        <p:nvCxnSpPr>
          <p:cNvPr id="20" name="직선 연결선 19"/>
          <p:cNvCxnSpPr/>
          <p:nvPr/>
        </p:nvCxnSpPr>
        <p:spPr>
          <a:xfrm flipH="1">
            <a:off x="5049046" y="3334926"/>
            <a:ext cx="1842746" cy="4227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>
            <a:off x="5049046" y="3757682"/>
            <a:ext cx="1914750" cy="4634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8892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2066925"/>
            <a:ext cx="5400675" cy="272415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1691680" y="62068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dirty="0"/>
              <a:t>아르헨티나 중기 트라이아이스기 지층에서 발견된 공룡의 매우 가까운 조상인 </a:t>
            </a:r>
            <a:r>
              <a:rPr lang="ko-KR" altLang="en-US" dirty="0" smtClean="0"/>
              <a:t>파충류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ornithodiran</a:t>
            </a:r>
            <a:r>
              <a:rPr lang="en-US" altLang="ko-KR" dirty="0" smtClean="0"/>
              <a:t>)</a:t>
            </a:r>
            <a:r>
              <a:rPr lang="ko-KR" altLang="en-US" dirty="0" smtClean="0"/>
              <a:t>의 </a:t>
            </a:r>
            <a:r>
              <a:rPr lang="ko-KR" altLang="en-US" dirty="0"/>
              <a:t>하나인 </a:t>
            </a:r>
            <a:r>
              <a:rPr lang="ko-KR" altLang="en-US" dirty="0" err="1"/>
              <a:t>마라스쿠스</a:t>
            </a:r>
            <a:r>
              <a:rPr lang="ko-KR" altLang="en-US" dirty="0"/>
              <a:t> </a:t>
            </a:r>
            <a:r>
              <a:rPr lang="ko-KR" altLang="en-US" dirty="0" err="1"/>
              <a:t>릴로엔시스</a:t>
            </a:r>
            <a:r>
              <a:rPr lang="en-US" altLang="ko-KR" dirty="0"/>
              <a:t>(</a:t>
            </a:r>
            <a:r>
              <a:rPr lang="en-US" altLang="ko-KR" dirty="0" err="1"/>
              <a:t>Marasuchus</a:t>
            </a:r>
            <a:r>
              <a:rPr lang="en-US" altLang="ko-KR" dirty="0"/>
              <a:t> </a:t>
            </a:r>
            <a:r>
              <a:rPr lang="en-US" altLang="ko-KR" dirty="0" err="1"/>
              <a:t>lilloensis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878122" y="5373216"/>
            <a:ext cx="5742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http://en.wikipedia.org/wiki/Dinosaur#Origins_and_early_evolution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603877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196752"/>
            <a:ext cx="6817500" cy="429250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1403648" y="273422"/>
            <a:ext cx="6817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/>
              <a:t>초기 공룡 </a:t>
            </a:r>
            <a:r>
              <a:rPr lang="ko-KR" altLang="en-US" dirty="0" err="1"/>
              <a:t>헤레라사우루스</a:t>
            </a:r>
            <a:r>
              <a:rPr lang="en-US" altLang="ko-KR" dirty="0"/>
              <a:t>(</a:t>
            </a:r>
            <a:r>
              <a:rPr lang="en-US" altLang="ko-KR" dirty="0" err="1"/>
              <a:t>Herrerasaurs</a:t>
            </a:r>
            <a:r>
              <a:rPr lang="en-US" altLang="ko-KR" dirty="0"/>
              <a:t>; </a:t>
            </a:r>
            <a:r>
              <a:rPr lang="ko-KR" altLang="en-US" dirty="0"/>
              <a:t>큰 것</a:t>
            </a:r>
            <a:r>
              <a:rPr lang="en-US" altLang="ko-KR" dirty="0"/>
              <a:t>), </a:t>
            </a:r>
            <a:r>
              <a:rPr lang="ko-KR" altLang="en-US" dirty="0" err="1"/>
              <a:t>에오랲터</a:t>
            </a:r>
            <a:r>
              <a:rPr lang="en-US" altLang="ko-KR" dirty="0"/>
              <a:t>(</a:t>
            </a:r>
            <a:r>
              <a:rPr lang="en-US" altLang="ko-KR" dirty="0" err="1"/>
              <a:t>Eoraptor</a:t>
            </a:r>
            <a:r>
              <a:rPr lang="en-US" altLang="ko-KR" dirty="0"/>
              <a:t>, </a:t>
            </a:r>
            <a:r>
              <a:rPr lang="ko-KR" altLang="en-US" dirty="0"/>
              <a:t>작은 것</a:t>
            </a:r>
            <a:r>
              <a:rPr lang="en-US" altLang="ko-KR" dirty="0"/>
              <a:t>), </a:t>
            </a:r>
            <a:r>
              <a:rPr lang="ko-KR" altLang="en-US" dirty="0"/>
              <a:t>및 </a:t>
            </a:r>
            <a:r>
              <a:rPr lang="ko-KR" altLang="en-US" dirty="0" err="1"/>
              <a:t>플라테오사우루스</a:t>
            </a:r>
            <a:r>
              <a:rPr lang="en-US" altLang="ko-KR" dirty="0"/>
              <a:t>(</a:t>
            </a:r>
            <a:r>
              <a:rPr lang="en-US" altLang="ko-KR" dirty="0" err="1"/>
              <a:t>Plateosaurus</a:t>
            </a:r>
            <a:r>
              <a:rPr lang="en-US" altLang="ko-KR" dirty="0"/>
              <a:t>; </a:t>
            </a:r>
            <a:r>
              <a:rPr lang="ko-KR" altLang="en-US" dirty="0"/>
              <a:t>두개골</a:t>
            </a:r>
            <a:r>
              <a:rPr lang="en-US" altLang="ko-KR" dirty="0"/>
              <a:t>) 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403648" y="5766251"/>
            <a:ext cx="63904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http://dinosaurs.findthedata.org/compare/106-129/Eoraptor-vs-Herrerasaurus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306504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88640"/>
            <a:ext cx="7421375" cy="5983483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2051720" y="6565117"/>
            <a:ext cx="58143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/>
              <a:t>http://science.sciencemag.org/content/sci/284/5423/2137/F2.large.jpg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260648"/>
            <a:ext cx="1420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공룡의 분류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11960" y="242088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공룡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987824" y="618395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조반목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76056" y="618395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용반목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76302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756166"/>
            <a:ext cx="5076825" cy="571500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27584" y="109835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/>
              <a:t>약 </a:t>
            </a:r>
            <a:r>
              <a:rPr lang="en-US" altLang="ko-KR" dirty="0"/>
              <a:t>1</a:t>
            </a:r>
            <a:r>
              <a:rPr lang="ko-KR" altLang="en-US" dirty="0"/>
              <a:t>억</a:t>
            </a:r>
            <a:r>
              <a:rPr lang="en-US" altLang="ko-KR" dirty="0"/>
              <a:t>6</a:t>
            </a:r>
            <a:r>
              <a:rPr lang="ko-KR" altLang="en-US" dirty="0" err="1"/>
              <a:t>천만년전에</a:t>
            </a:r>
            <a:r>
              <a:rPr lang="ko-KR" altLang="en-US" dirty="0"/>
              <a:t> 살았던 최초의 조류로 생각되는 </a:t>
            </a:r>
            <a:r>
              <a:rPr lang="ko-KR" altLang="en-US" dirty="0" err="1"/>
              <a:t>아키옵테릭스</a:t>
            </a:r>
            <a:r>
              <a:rPr lang="en-US" altLang="ko-KR" dirty="0"/>
              <a:t>(archaeopteryx)</a:t>
            </a:r>
            <a:r>
              <a:rPr lang="ko-KR" altLang="en-US" dirty="0"/>
              <a:t>의 화석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754683" y="6471166"/>
            <a:ext cx="592266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 http://en.wikipedia.org/wiki/Bird#Dinosaurs_and_the_origin_of_birds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53847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1404937"/>
            <a:ext cx="5400675" cy="4048125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1763688" y="732674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/>
              <a:t>중국에서 발견된 백악기의 조류 </a:t>
            </a:r>
            <a:r>
              <a:rPr lang="ko-KR" altLang="en-US" dirty="0" err="1" smtClean="0"/>
              <a:t>공자새</a:t>
            </a:r>
            <a:r>
              <a:rPr lang="en-US" altLang="ko-KR" dirty="0"/>
              <a:t>(</a:t>
            </a:r>
            <a:r>
              <a:rPr lang="en-US" altLang="ko-KR" dirty="0" err="1" smtClean="0"/>
              <a:t>Confuciusornis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871662" y="5617493"/>
            <a:ext cx="53285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http://en.wikipedia.org/wiki/Bird#Dinosaurs_and_the_origin_of_birds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414652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340768"/>
            <a:ext cx="5475742" cy="4071143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1835696" y="417438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/>
              <a:t>몽골 고비 사막에서 발견된 </a:t>
            </a:r>
            <a:r>
              <a:rPr lang="ko-KR" altLang="en-US" dirty="0" err="1"/>
              <a:t>두더쥐</a:t>
            </a:r>
            <a:r>
              <a:rPr lang="ko-KR" altLang="en-US" dirty="0"/>
              <a:t> 크기의 백악기 </a:t>
            </a:r>
            <a:r>
              <a:rPr lang="ko-KR" altLang="en-US" dirty="0" smtClean="0"/>
              <a:t>동물 </a:t>
            </a:r>
            <a:r>
              <a:rPr lang="ko-KR" altLang="en-US" dirty="0" err="1" smtClean="0"/>
              <a:t>우카테리움</a:t>
            </a:r>
            <a:r>
              <a:rPr lang="ko-KR" altLang="en-US" dirty="0" smtClean="0"/>
              <a:t> </a:t>
            </a:r>
            <a:r>
              <a:rPr lang="ko-KR" altLang="en-US" dirty="0" err="1"/>
              <a:t>네소비</a:t>
            </a:r>
            <a:r>
              <a:rPr lang="en-US" altLang="ko-KR" dirty="0"/>
              <a:t>(</a:t>
            </a:r>
            <a:r>
              <a:rPr lang="en-US" altLang="ko-KR" dirty="0" err="1"/>
              <a:t>Ukhaatherium</a:t>
            </a:r>
            <a:r>
              <a:rPr lang="en-US" altLang="ko-KR" dirty="0"/>
              <a:t> </a:t>
            </a:r>
            <a:r>
              <a:rPr lang="en-US" altLang="ko-KR" dirty="0" err="1"/>
              <a:t>nessovi</a:t>
            </a:r>
            <a:r>
              <a:rPr lang="en-US" altLang="ko-KR" dirty="0"/>
              <a:t>)</a:t>
            </a:r>
            <a:r>
              <a:rPr lang="ko-KR" altLang="en-US" dirty="0"/>
              <a:t>의 화석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331640" y="5721380"/>
            <a:ext cx="75425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 http://www.foxnews.com/science/2013/02/07/earth-shaking-crash-that-doomed-dinosaurs/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986252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필수">
  <a:themeElements>
    <a:clrScheme name="필수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필수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1609</TotalTime>
  <Words>275</Words>
  <Application>Microsoft Office PowerPoint</Application>
  <PresentationFormat>화면 슬라이드 쇼(4:3)</PresentationFormat>
  <Paragraphs>50</Paragraphs>
  <Slides>17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0" baseType="lpstr">
      <vt:lpstr>맑은 고딕</vt:lpstr>
      <vt:lpstr>Arial</vt:lpstr>
      <vt:lpstr>필수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지구의 선물, 그 빛과 그림자 제 1장 행성 지구</dc:title>
  <dc:creator>jyy</dc:creator>
  <cp:lastModifiedBy>Jae-Young Yu</cp:lastModifiedBy>
  <cp:revision>88</cp:revision>
  <dcterms:created xsi:type="dcterms:W3CDTF">2013-09-03T00:41:18Z</dcterms:created>
  <dcterms:modified xsi:type="dcterms:W3CDTF">2017-11-18T13:22:55Z</dcterms:modified>
</cp:coreProperties>
</file>